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65" r:id="rId5"/>
    <p:sldId id="262" r:id="rId6"/>
    <p:sldId id="264" r:id="rId7"/>
    <p:sldId id="261" r:id="rId8"/>
    <p:sldId id="260" r:id="rId9"/>
    <p:sldId id="259" r:id="rId10"/>
    <p:sldId id="258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7C438D-2C3B-42E2-8B68-5558F7FA94E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6945F56-7914-43BF-8E1C-671B0739D4D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38D-2C3B-42E2-8B68-5558F7FA94E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5F56-7914-43BF-8E1C-671B0739D4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38D-2C3B-42E2-8B68-5558F7FA94E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5F56-7914-43BF-8E1C-671B0739D4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7C438D-2C3B-42E2-8B68-5558F7FA94E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945F56-7914-43BF-8E1C-671B0739D4DD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7C438D-2C3B-42E2-8B68-5558F7FA94E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6945F56-7914-43BF-8E1C-671B0739D4D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38D-2C3B-42E2-8B68-5558F7FA94E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5F56-7914-43BF-8E1C-671B0739D4DD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38D-2C3B-42E2-8B68-5558F7FA94E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5F56-7914-43BF-8E1C-671B0739D4D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7C438D-2C3B-42E2-8B68-5558F7FA94E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945F56-7914-43BF-8E1C-671B0739D4D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38D-2C3B-42E2-8B68-5558F7FA94E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5F56-7914-43BF-8E1C-671B0739D4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7C438D-2C3B-42E2-8B68-5558F7FA94E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945F56-7914-43BF-8E1C-671B0739D4DD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7C438D-2C3B-42E2-8B68-5558F7FA94E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945F56-7914-43BF-8E1C-671B0739D4DD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7C438D-2C3B-42E2-8B68-5558F7FA94E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6945F56-7914-43BF-8E1C-671B0739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6000" y="1628800"/>
            <a:ext cx="6172200" cy="2376264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Service</a:t>
            </a:r>
            <a:r>
              <a:rPr lang="fr-FR" sz="4800" b="1" dirty="0" smtClean="0"/>
              <a:t> civique ?</a:t>
            </a:r>
            <a:endParaRPr lang="fr-FR" sz="4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53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organismes d’accueil de volontaires ont l’obligation </a:t>
            </a:r>
            <a:r>
              <a:rPr lang="fr-FR" dirty="0" smtClean="0"/>
              <a:t>désigner </a:t>
            </a:r>
            <a:r>
              <a:rPr lang="fr-FR" dirty="0"/>
              <a:t>un tuteur. </a:t>
            </a:r>
            <a:endParaRPr lang="fr-FR" dirty="0" smtClean="0"/>
          </a:p>
          <a:p>
            <a:r>
              <a:rPr lang="fr-FR" dirty="0" smtClean="0"/>
              <a:t>Ce </a:t>
            </a:r>
            <a:r>
              <a:rPr lang="fr-FR" dirty="0"/>
              <a:t>tuteur est </a:t>
            </a:r>
            <a:r>
              <a:rPr lang="fr-FR" dirty="0" smtClean="0"/>
              <a:t>le </a:t>
            </a:r>
            <a:r>
              <a:rPr lang="fr-FR" dirty="0"/>
              <a:t>référent principal, il est garant du bon déroulement de </a:t>
            </a:r>
            <a:r>
              <a:rPr lang="fr-FR" dirty="0" smtClean="0"/>
              <a:t>la </a:t>
            </a:r>
            <a:r>
              <a:rPr lang="fr-FR" dirty="0"/>
              <a:t>mission. </a:t>
            </a:r>
            <a:endParaRPr lang="fr-FR" dirty="0" smtClean="0"/>
          </a:p>
          <a:p>
            <a:r>
              <a:rPr lang="fr-FR" dirty="0" smtClean="0"/>
              <a:t>Il </a:t>
            </a:r>
            <a:r>
              <a:rPr lang="fr-FR" dirty="0"/>
              <a:t>suit l’évolution </a:t>
            </a:r>
            <a:r>
              <a:rPr lang="fr-FR" dirty="0" smtClean="0"/>
              <a:t>du </a:t>
            </a:r>
            <a:r>
              <a:rPr lang="fr-FR" dirty="0"/>
              <a:t>projet et réajuste les contours de la mission en fonction </a:t>
            </a:r>
            <a:r>
              <a:rPr lang="fr-FR" dirty="0" smtClean="0"/>
              <a:t>des centres </a:t>
            </a:r>
            <a:r>
              <a:rPr lang="fr-FR" dirty="0"/>
              <a:t>d’intérêt. </a:t>
            </a:r>
            <a:endParaRPr lang="fr-FR" dirty="0" smtClean="0"/>
          </a:p>
          <a:p>
            <a:r>
              <a:rPr lang="fr-FR" dirty="0" smtClean="0"/>
              <a:t>Il accompagne le </a:t>
            </a:r>
            <a:r>
              <a:rPr lang="fr-FR" dirty="0"/>
              <a:t>parcours d’engagement volontaire, donne un cadre et des repères de fonctionnement en vie collective.</a:t>
            </a:r>
          </a:p>
        </p:txBody>
      </p:sp>
    </p:spTree>
    <p:extLst>
      <p:ext uri="{BB962C8B-B14F-4D97-AF65-F5344CB8AC3E}">
        <p14:creationId xmlns:p14="http://schemas.microsoft.com/office/powerpoint/2010/main" val="33669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Exemple de mission pour l’</a:t>
            </a:r>
            <a:r>
              <a:rPr lang="fr-FR" dirty="0" err="1" smtClean="0"/>
              <a:t>ANR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b="1" dirty="0"/>
              <a:t>« ANIMATEUR DU BIEN VIEILLIR »</a:t>
            </a:r>
            <a:endParaRPr lang="fr-FR" dirty="0"/>
          </a:p>
          <a:p>
            <a:pPr marL="0" indent="0" algn="ctr">
              <a:buNone/>
            </a:pPr>
            <a:r>
              <a:rPr lang="fr-FR" b="1" dirty="0"/>
              <a:t>Animer le lien social entre retraités</a:t>
            </a:r>
            <a:endParaRPr lang="fr-FR" dirty="0"/>
          </a:p>
          <a:p>
            <a:endParaRPr lang="fr-FR" dirty="0"/>
          </a:p>
          <a:p>
            <a:pPr lvl="0"/>
            <a:r>
              <a:rPr lang="fr-FR" dirty="0"/>
              <a:t>Identifier les besoins et attentes des retraités du département 93</a:t>
            </a:r>
          </a:p>
          <a:p>
            <a:pPr lvl="0"/>
            <a:r>
              <a:rPr lang="fr-FR" dirty="0"/>
              <a:t>Animer la communication par les outils numériques pour une meilleure information et aussi pour maintenir le lien avec leurs proches </a:t>
            </a:r>
          </a:p>
          <a:p>
            <a:pPr lvl="0"/>
            <a:r>
              <a:rPr lang="fr-FR" dirty="0"/>
              <a:t>Proposer des actions adaptées pour ce public, en lien avec les responsables chargés des activités, et animer ces initiatives (jeux, sorties…)</a:t>
            </a:r>
          </a:p>
          <a:p>
            <a:pPr lvl="0"/>
            <a:r>
              <a:rPr lang="fr-FR" dirty="0"/>
              <a:t>Rendre visite aux plus âgés avec le bénévole référent de l’association pour établir une relation de confiance.</a:t>
            </a:r>
          </a:p>
          <a:p>
            <a:pPr lvl="0"/>
            <a:r>
              <a:rPr lang="fr-FR" dirty="0"/>
              <a:t>Recueillir leur mémoire et valoriser ces témoignages sur différents supports (écrits, numériques)</a:t>
            </a:r>
          </a:p>
          <a:p>
            <a:pPr lvl="0"/>
            <a:r>
              <a:rPr lang="fr-FR" dirty="0"/>
              <a:t>Organiser une veille relationnelle </a:t>
            </a:r>
            <a:r>
              <a:rPr lang="fr-FR" dirty="0" smtClean="0"/>
              <a:t>téléphonique</a:t>
            </a: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589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dirty="0" smtClean="0"/>
              <a:t>Quels avantages pour l’</a:t>
            </a:r>
            <a:r>
              <a:rPr lang="fr-FR" sz="4000" b="1" dirty="0" err="1" smtClean="0"/>
              <a:t>ANR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Un apport « jeune » permettant une réflexion nouvelle</a:t>
            </a:r>
          </a:p>
          <a:p>
            <a:r>
              <a:rPr lang="fr-FR" dirty="0" smtClean="0"/>
              <a:t>La possibilité de mettre en œuvre des initiatives novatrices</a:t>
            </a:r>
          </a:p>
          <a:p>
            <a:r>
              <a:rPr lang="fr-FR" dirty="0" smtClean="0"/>
              <a:t>Pratiquer les relations intergénérationnelles</a:t>
            </a:r>
          </a:p>
          <a:p>
            <a:r>
              <a:rPr lang="fr-FR" dirty="0" smtClean="0"/>
              <a:t>C’est un enrichissement partagé dans le respect et l’écoute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67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Le Service Civique s’adresse à tous les jeunes de 16 à 25 ans </a:t>
            </a:r>
            <a:r>
              <a:rPr lang="fr-FR" dirty="0" smtClean="0"/>
              <a:t> </a:t>
            </a:r>
          </a:p>
          <a:p>
            <a:endParaRPr lang="fr-FR" dirty="0"/>
          </a:p>
          <a:p>
            <a:pPr lvl="0"/>
            <a:r>
              <a:rPr lang="fr-FR" dirty="0" smtClean="0"/>
              <a:t>d’un </a:t>
            </a:r>
            <a:r>
              <a:rPr lang="fr-FR" dirty="0"/>
              <a:t>engagement volontaire d’une durée de 6 à 12 mois </a:t>
            </a:r>
            <a:endParaRPr lang="fr-FR" dirty="0" smtClean="0"/>
          </a:p>
          <a:p>
            <a:pPr lvl="0"/>
            <a:endParaRPr lang="fr-FR" dirty="0"/>
          </a:p>
          <a:p>
            <a:pPr lvl="0"/>
            <a:r>
              <a:rPr lang="fr-FR" dirty="0" smtClean="0"/>
              <a:t>La </a:t>
            </a:r>
            <a:r>
              <a:rPr lang="fr-FR" dirty="0"/>
              <a:t>durée hebdomadaire de la mission de Service Civique doit représenter entre 24 heures et 48 heures, reparties sur au maximum six jours. </a:t>
            </a:r>
            <a:endParaRPr lang="fr-FR" dirty="0" smtClean="0"/>
          </a:p>
          <a:p>
            <a:pPr lvl="0"/>
            <a:endParaRPr lang="fr-FR" dirty="0"/>
          </a:p>
          <a:p>
            <a:pPr lvl="0"/>
            <a:r>
              <a:rPr lang="fr-FR" dirty="0"/>
              <a:t>pour l’accomplissement d’une mission d’intérêt général dans un des neuf domaines d’interventions reconnus prioritaires pour la Nation : </a:t>
            </a:r>
            <a:r>
              <a:rPr lang="fr-FR" sz="3000" b="1" dirty="0"/>
              <a:t>solidarité</a:t>
            </a:r>
            <a:r>
              <a:rPr lang="fr-FR" b="1" dirty="0"/>
              <a:t>,</a:t>
            </a:r>
            <a:r>
              <a:rPr lang="fr-FR" dirty="0"/>
              <a:t> santé, éducation pour tous, culture et loisirs, sport, environnement</a:t>
            </a:r>
            <a:r>
              <a:rPr lang="fr-FR" sz="2800" dirty="0"/>
              <a:t>, </a:t>
            </a:r>
            <a:r>
              <a:rPr lang="fr-FR" sz="3000" b="1" dirty="0"/>
              <a:t>mémoire et citoyenneté</a:t>
            </a:r>
            <a:r>
              <a:rPr lang="fr-FR" dirty="0"/>
              <a:t>, développement international et action humanitaire, intervention d’urgence ;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557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lvl="0"/>
            <a:r>
              <a:rPr lang="fr-FR" dirty="0" smtClean="0"/>
              <a:t>donne lieu au versement d’une indemnité prise en charge par l’Etat, et d’un soutien complémentaire, pris en charge par l'organisme d’accueil,</a:t>
            </a:r>
          </a:p>
          <a:p>
            <a:pPr lvl="0"/>
            <a:endParaRPr lang="fr-FR" dirty="0"/>
          </a:p>
          <a:p>
            <a:pPr lvl="0"/>
            <a:r>
              <a:rPr lang="fr-FR" dirty="0" smtClean="0"/>
              <a:t>L’indemnité n’est pas soumise aux charges sociales</a:t>
            </a:r>
          </a:p>
          <a:p>
            <a:pPr lvl="0"/>
            <a:endParaRPr lang="fr-FR" dirty="0"/>
          </a:p>
          <a:p>
            <a:pPr lvl="0"/>
            <a:r>
              <a:rPr lang="fr-FR" dirty="0" smtClean="0"/>
              <a:t>Elle n’est pas imposable pour le jeune</a:t>
            </a:r>
          </a:p>
          <a:p>
            <a:pPr lvl="0"/>
            <a:endParaRPr lang="fr-FR" dirty="0"/>
          </a:p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208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r-FR" dirty="0" smtClean="0"/>
              <a:t>L’indemnité est de 472,97€ par mois quelque soit la durée et le temps de travail de la mission</a:t>
            </a:r>
          </a:p>
          <a:p>
            <a:pPr lvl="0"/>
            <a:endParaRPr lang="fr-FR" dirty="0"/>
          </a:p>
          <a:p>
            <a:pPr lvl="0"/>
            <a:r>
              <a:rPr lang="fr-FR" dirty="0" smtClean="0"/>
              <a:t>La structure s’engage à verser 107,58€ au volontaire pour les frais occasionnés</a:t>
            </a:r>
          </a:p>
          <a:p>
            <a:pPr lvl="0"/>
            <a:endParaRPr lang="fr-FR" dirty="0"/>
          </a:p>
          <a:p>
            <a:pPr lvl="0"/>
            <a:r>
              <a:rPr lang="fr-FR" dirty="0" smtClean="0"/>
              <a:t>Une subvention de 100€ est versée à la structure pour les frais engagés à l’accueil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19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r-FR" dirty="0" smtClean="0"/>
              <a:t>ouvre droit à un régime complet de protection sociale financé par l’Etat ; </a:t>
            </a:r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peut être effectué auprès d’organismes à but non lucratif ou de personnes morales de droit public, en France ou à l’étranger. 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357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sz="3600" b="1" dirty="0" smtClean="0"/>
              <a:t>Une mission de Service Civique c’est : </a:t>
            </a:r>
            <a:br>
              <a:rPr lang="fr-FR" sz="3600" b="1" dirty="0" smtClean="0"/>
            </a:b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endParaRPr lang="fr-FR" u="sng" dirty="0" smtClean="0"/>
          </a:p>
          <a:p>
            <a:pPr lvl="0"/>
            <a:endParaRPr lang="fr-FR" u="sng" dirty="0"/>
          </a:p>
          <a:p>
            <a:pPr lvl="0"/>
            <a:r>
              <a:rPr lang="fr-FR" u="sng" dirty="0" smtClean="0"/>
              <a:t>Un </a:t>
            </a:r>
            <a:r>
              <a:rPr lang="fr-FR" u="sng" dirty="0"/>
              <a:t>engagement volontaire au service de l’intérêt général</a:t>
            </a:r>
            <a:r>
              <a:rPr lang="fr-FR" dirty="0"/>
              <a:t> : </a:t>
            </a:r>
            <a:r>
              <a:rPr lang="fr-FR" dirty="0" smtClean="0"/>
              <a:t>le jeune doit </a:t>
            </a:r>
            <a:r>
              <a:rPr lang="fr-FR" dirty="0"/>
              <a:t>être </a:t>
            </a:r>
            <a:r>
              <a:rPr lang="fr-FR" dirty="0" smtClean="0"/>
              <a:t>mobilisé </a:t>
            </a:r>
            <a:r>
              <a:rPr lang="fr-FR" dirty="0"/>
              <a:t>sur des missions utiles à la société, permettant de répondre aux besoins de la population et des territoires. Dans le même temps, le Service Civique doit constituer </a:t>
            </a:r>
            <a:r>
              <a:rPr lang="fr-FR" dirty="0" smtClean="0"/>
              <a:t>une </a:t>
            </a:r>
            <a:r>
              <a:rPr lang="fr-FR" dirty="0"/>
              <a:t>étape d’apprentissage de la citoyenneté et de développement </a:t>
            </a:r>
            <a:r>
              <a:rPr lang="fr-FR" dirty="0" smtClean="0"/>
              <a:t>personnel, qui laissera une trace.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168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r-FR" u="sng" dirty="0"/>
              <a:t>Une mission complémentaire de l’action des salariés, des stagiaires et des bénévoles</a:t>
            </a:r>
            <a:r>
              <a:rPr lang="fr-FR" dirty="0"/>
              <a:t> : </a:t>
            </a:r>
            <a:endParaRPr lang="fr-FR" dirty="0" smtClean="0"/>
          </a:p>
          <a:p>
            <a:pPr lvl="0"/>
            <a:endParaRPr lang="fr-FR" dirty="0"/>
          </a:p>
          <a:p>
            <a:pPr lvl="0"/>
            <a:r>
              <a:rPr lang="fr-FR" dirty="0" smtClean="0"/>
              <a:t>Les volontaires </a:t>
            </a:r>
            <a:r>
              <a:rPr lang="fr-FR" dirty="0"/>
              <a:t>en Service Civique, </a:t>
            </a:r>
            <a:r>
              <a:rPr lang="fr-FR" dirty="0" smtClean="0"/>
              <a:t>doivent intervenir </a:t>
            </a:r>
            <a:r>
              <a:rPr lang="fr-FR" dirty="0"/>
              <a:t>en complément de l’action des salariés, agents, stagiaires, et/ou bénévoles de l'organisme au sein de laquelle </a:t>
            </a:r>
            <a:r>
              <a:rPr lang="fr-FR" dirty="0" smtClean="0"/>
              <a:t>ils effectuent leur </a:t>
            </a:r>
            <a:r>
              <a:rPr lang="fr-FR" dirty="0"/>
              <a:t>mission, sans </a:t>
            </a:r>
            <a:r>
              <a:rPr lang="fr-FR" dirty="0" smtClean="0"/>
              <a:t>se </a:t>
            </a:r>
            <a:r>
              <a:rPr lang="fr-FR" dirty="0"/>
              <a:t>substituer </a:t>
            </a:r>
            <a:r>
              <a:rPr lang="fr-FR" dirty="0" smtClean="0"/>
              <a:t>à eux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238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fr-FR" u="sng" dirty="0"/>
              <a:t>Une mission accessible à tous les jeunes</a:t>
            </a:r>
            <a:r>
              <a:rPr lang="fr-FR" dirty="0"/>
              <a:t> </a:t>
            </a:r>
            <a:r>
              <a:rPr lang="fr-FR" dirty="0" smtClean="0"/>
              <a:t>:</a:t>
            </a:r>
          </a:p>
          <a:p>
            <a:pPr lvl="0"/>
            <a:endParaRPr lang="fr-FR" dirty="0"/>
          </a:p>
          <a:p>
            <a:pPr lvl="0"/>
            <a:r>
              <a:rPr lang="fr-FR" dirty="0" smtClean="0"/>
              <a:t>les </a:t>
            </a:r>
            <a:r>
              <a:rPr lang="fr-FR" dirty="0"/>
              <a:t>missions proposées dans le cadre du Service Civique ne peuvent pas exclure les jeunes qui n’ont pas de diplôme ou qualification. Les organismes d’accueil ne peuvent donc pas exiger </a:t>
            </a:r>
            <a:r>
              <a:rPr lang="fr-FR" dirty="0" smtClean="0"/>
              <a:t>un </a:t>
            </a:r>
            <a:r>
              <a:rPr lang="fr-FR" dirty="0"/>
              <a:t>certain niveau de diplôme, de formation, de compétences, ou d’expériences professionnelles ou bénévoles. Ce sont les savoirs-être et la motivation qui doivent prévaloir ;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43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r-FR" u="sng" dirty="0"/>
              <a:t>Une mission permettant de vivre une expérience de mixité sociale</a:t>
            </a:r>
            <a:r>
              <a:rPr lang="fr-FR" dirty="0"/>
              <a:t> : </a:t>
            </a:r>
            <a:endParaRPr lang="fr-FR" dirty="0" smtClean="0"/>
          </a:p>
          <a:p>
            <a:pPr lvl="0"/>
            <a:endParaRPr lang="fr-FR" dirty="0"/>
          </a:p>
          <a:p>
            <a:pPr lvl="0"/>
            <a:r>
              <a:rPr lang="fr-FR" dirty="0" smtClean="0"/>
              <a:t>le </a:t>
            </a:r>
            <a:r>
              <a:rPr lang="fr-FR" dirty="0"/>
              <a:t>Service Civique doit </a:t>
            </a:r>
            <a:r>
              <a:rPr lang="fr-FR" dirty="0" smtClean="0"/>
              <a:t>permettre </a:t>
            </a:r>
            <a:r>
              <a:rPr lang="fr-FR" dirty="0"/>
              <a:t>d’effectuer une mission dans un environnement différent de celui où </a:t>
            </a:r>
            <a:r>
              <a:rPr lang="fr-FR" dirty="0" smtClean="0"/>
              <a:t>le jeune évolue </a:t>
            </a:r>
            <a:r>
              <a:rPr lang="fr-FR" dirty="0"/>
              <a:t>habituellement, au contact de publics et d’autres volontaires issus d’horizons diversifiés.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759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410</Words>
  <Application>Microsoft Office PowerPoint</Application>
  <PresentationFormat>Affichage à l'écran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Oriel</vt:lpstr>
      <vt:lpstr>Service civique ?</vt:lpstr>
      <vt:lpstr>Présentation PowerPoint</vt:lpstr>
      <vt:lpstr>Présentation PowerPoint</vt:lpstr>
      <vt:lpstr>Présentation PowerPoint</vt:lpstr>
      <vt:lpstr>Présentation PowerPoint</vt:lpstr>
      <vt:lpstr> Une mission de Service Civique c’est :  </vt:lpstr>
      <vt:lpstr>Présentation PowerPoint</vt:lpstr>
      <vt:lpstr>Présentation PowerPoint</vt:lpstr>
      <vt:lpstr>Présentation PowerPoint</vt:lpstr>
      <vt:lpstr>Présentation PowerPoint</vt:lpstr>
      <vt:lpstr>Exemple de mission pour l’ANR</vt:lpstr>
      <vt:lpstr>Quels avantages pour l’ANR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civique ?</dc:title>
  <dc:creator>senechal</dc:creator>
  <cp:lastModifiedBy>senechal</cp:lastModifiedBy>
  <cp:revision>8</cp:revision>
  <dcterms:created xsi:type="dcterms:W3CDTF">2017-09-11T14:32:10Z</dcterms:created>
  <dcterms:modified xsi:type="dcterms:W3CDTF">2017-09-11T15:41:09Z</dcterms:modified>
</cp:coreProperties>
</file>